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8DC4D-49B7-4584-A33D-89AD2C5378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353DEE-57AE-427D-B694-502056AAB0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E98E2-E67B-4063-81AA-BBC4987F7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7C151-A12D-4B1F-8C1C-22F3F11A83F7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E4CA2-6C51-4CED-8C18-0E5EB021F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1FF2A-A76E-4490-9643-B289CDB5F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24BFF-3D68-45FB-83FA-729E125C2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989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7827B-2527-4E3B-BC1C-1DA10E3C9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8BD30F-3645-4E96-8F3E-978AA600E5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9F2C1-963A-4153-995F-80B44E892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7C151-A12D-4B1F-8C1C-22F3F11A83F7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3E553-EEFE-4646-9336-71C3DEBF2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BEF12-95B4-4F5B-BC95-AF5B83C5A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24BFF-3D68-45FB-83FA-729E125C2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301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D4B7AF-107C-45E3-A925-0016D745B4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92EDA4-1D7B-45B5-94DC-7C59CCB12E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6B21B-8ACE-4588-9062-0F572C91F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7C151-A12D-4B1F-8C1C-22F3F11A83F7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E56A1-B2F1-4415-9269-4504BDC1E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1D7F6-633C-4E91-916B-5138F3B4B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24BFF-3D68-45FB-83FA-729E125C2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48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9F890-AD54-4472-8B75-43277153B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3B095-4E6E-4B87-9195-EFC4B5242E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2675A-EF12-4759-AFF3-D648A87D6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7C151-A12D-4B1F-8C1C-22F3F11A83F7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684E7-F1A3-4A53-A48B-2F8BF8300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A8C37-CF19-4C70-9703-F5132DC8E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24BFF-3D68-45FB-83FA-729E125C2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26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A8368-4902-4E1D-92BC-7F08EDCED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AAD054-6E97-411C-BAAC-BAA4E31DA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85C9F1-23F1-4C80-9C81-604261762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7C151-A12D-4B1F-8C1C-22F3F11A83F7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BAF9A-CE26-4306-AAE9-1130BF7AA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3217D-9598-4BEF-8888-3319ABF2F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24BFF-3D68-45FB-83FA-729E125C2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556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6D9C2-DCED-43E0-B086-5D29D5E26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BA604-E503-4723-B2F2-DAD9AA9BEA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F8FA15-4967-4401-ABB7-35FD59AD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A4EBBC-D133-40B7-9375-B3FB449FD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7C151-A12D-4B1F-8C1C-22F3F11A83F7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07E86F-0C43-4F6D-B3D0-475FDEDC3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E984E6-02F7-49EE-84B8-128411892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24BFF-3D68-45FB-83FA-729E125C2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504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E38B3-D6A7-41EC-91DD-9A812BA5B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B775FE-DC1A-4BA3-83D5-E1DCD3F7B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8219E3-44D3-4852-A2F4-ADD0632CB4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A28C31-0B64-46CA-B1A7-B60DF79F4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77779E-CD73-4DED-9F73-62284CC3EF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FD6115-8A09-4A69-A921-3D1FB6D62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7C151-A12D-4B1F-8C1C-22F3F11A83F7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734F6E-0A84-4138-A479-9CCCE5F82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D0C9EB-5891-4524-9BD8-6931A01E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24BFF-3D68-45FB-83FA-729E125C2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14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2421C-4AE7-494D-8155-2047ABF62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0B5BB6-3E0E-460F-880C-9DB7ADF9D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7C151-A12D-4B1F-8C1C-22F3F11A83F7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23727D-6DF6-4044-8B5D-62CE17E9F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DDE7DB-1A71-4FB6-A9C3-6259F6414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24BFF-3D68-45FB-83FA-729E125C2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357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8DE13C-3921-49DE-8540-8B422D41A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7C151-A12D-4B1F-8C1C-22F3F11A83F7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7E573F-DFD5-4498-8EC3-BAEE8B624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522CBC-07FE-44F2-8C5E-A692E4D06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24BFF-3D68-45FB-83FA-729E125C2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640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C4909-CAED-467A-B9A4-B423FE464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59A24-BEB0-4A87-A501-4A04249A6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047B27-00FA-4977-A72C-37EDF678E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62A4F-8049-47DC-840F-AB99458A3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7C151-A12D-4B1F-8C1C-22F3F11A83F7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B7CAE6-86DF-4A5B-95A9-9631E0494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98E0D8-3302-4E78-BC7F-87DB5E93F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24BFF-3D68-45FB-83FA-729E125C2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6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D729E-329B-4695-A3A2-D50317EDD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68ED74-35A2-459C-B0E3-5CFD831692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55EF1-FC8D-44F0-9BD3-D9BA706D8A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890DDC-B878-4684-B4FF-0909F1B02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7C151-A12D-4B1F-8C1C-22F3F11A83F7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BB0F74-13D1-469E-ABB5-49F12E1E4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9C4C1A-903C-4E23-98D0-18A0AB86C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24BFF-3D68-45FB-83FA-729E125C2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11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9A7D37-D9B0-44E4-8009-8D9195060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4599B-5A35-4FDA-9505-F7552BB5B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345DEC-53D3-4481-B34B-6497F24B7A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7C151-A12D-4B1F-8C1C-22F3F11A83F7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34C53-B02A-46B5-AA36-D96204EE5E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39BCF-5D08-4C49-A9F1-4A1077D2E3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24BFF-3D68-45FB-83FA-729E125C2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507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!!BGRectangle">
            <a:extLst>
              <a:ext uri="{FF2B5EF4-FFF2-40B4-BE49-F238E27FC236}">
                <a16:creationId xmlns:a16="http://schemas.microsoft.com/office/drawing/2014/main" id="{F1611BA9-268A-49A6-84F8-FC9153668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E20EB187-900F-4AF5-813B-101456D9F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uilding with a green roof&#10;&#10;Description automatically generated with low confidence">
            <a:extLst>
              <a:ext uri="{FF2B5EF4-FFF2-40B4-BE49-F238E27FC236}">
                <a16:creationId xmlns:a16="http://schemas.microsoft.com/office/drawing/2014/main" id="{03570F53-395F-4419-85DB-1970ECCA03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b="14106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5A3683-C607-439E-984E-821C079D9F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7349" y="1200152"/>
            <a:ext cx="6897171" cy="4457696"/>
          </a:xfrm>
        </p:spPr>
        <p:txBody>
          <a:bodyPr anchor="ctr">
            <a:normAutofit/>
          </a:bodyPr>
          <a:lstStyle/>
          <a:p>
            <a:pPr algn="l"/>
            <a:r>
              <a:rPr lang="en-US" sz="8000" dirty="0">
                <a:solidFill>
                  <a:srgbClr val="FFFFFF"/>
                </a:solidFill>
              </a:rPr>
              <a:t>Williams Park Bandshell</a:t>
            </a:r>
            <a:br>
              <a:rPr lang="en-US" sz="8000" dirty="0">
                <a:solidFill>
                  <a:srgbClr val="FFFFFF"/>
                </a:solidFill>
              </a:rPr>
            </a:br>
            <a:r>
              <a:rPr lang="en-US" sz="8000" dirty="0">
                <a:solidFill>
                  <a:srgbClr val="FFFFFF"/>
                </a:solidFill>
              </a:rPr>
              <a:t>Improvements </a:t>
            </a:r>
          </a:p>
        </p:txBody>
      </p:sp>
      <p:sp>
        <p:nvSpPr>
          <p:cNvPr id="17" name="!!Line">
            <a:extLst>
              <a:ext uri="{FF2B5EF4-FFF2-40B4-BE49-F238E27FC236}">
                <a16:creationId xmlns:a16="http://schemas.microsoft.com/office/drawing/2014/main" id="{1825D5AF-D278-4D9A-A4F5-A1A1D3507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6" y="2286000"/>
            <a:ext cx="27432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ext, logo&#10;&#10;Description automatically generated with medium confidence">
            <a:extLst>
              <a:ext uri="{FF2B5EF4-FFF2-40B4-BE49-F238E27FC236}">
                <a16:creationId xmlns:a16="http://schemas.microsoft.com/office/drawing/2014/main" id="{BFA73C82-99B0-4626-80EF-500032460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250" y="2640882"/>
            <a:ext cx="2250463" cy="1576236"/>
          </a:xfrm>
          <a:prstGeom prst="rect">
            <a:avLst/>
          </a:prstGeom>
          <a:noFill/>
          <a:effectLst>
            <a:glow>
              <a:schemeClr val="accent1">
                <a:alpha val="64000"/>
              </a:schemeClr>
            </a:glow>
            <a:outerShdw blurRad="596900" dist="50800" dir="5400000" sx="93000" sy="93000" algn="ctr" rotWithShape="0">
              <a:srgbClr val="000000">
                <a:alpha val="61000"/>
              </a:srgbClr>
            </a:outerShdw>
            <a:reflection endPos="0" dist="50800" dir="5400000" sy="-100000" algn="bl" rotWithShape="0"/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393266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213B9B-3366-4F01-9B0F-011DBF406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37" y="957695"/>
            <a:ext cx="3494362" cy="4930246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kern="12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Existing Bandshell</a:t>
            </a:r>
            <a:br>
              <a:rPr lang="en-US" kern="12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Facility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824B0-6370-4C3A-A081-1269037D8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031" y="710835"/>
            <a:ext cx="6377769" cy="4930246"/>
          </a:xfrm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endParaRPr lang="en-US" sz="4000" dirty="0"/>
          </a:p>
          <a:p>
            <a:pPr marL="457200" lvl="1" indent="0">
              <a:buNone/>
            </a:pPr>
            <a:r>
              <a:rPr lang="en-US" sz="3200" dirty="0"/>
              <a:t>3,800 SF – Stage Area</a:t>
            </a:r>
          </a:p>
          <a:p>
            <a:pPr marL="457200" lvl="1" indent="0">
              <a:buNone/>
            </a:pPr>
            <a:endParaRPr lang="en-US" sz="3200" dirty="0"/>
          </a:p>
          <a:p>
            <a:pPr marL="457200" lvl="1" indent="0">
              <a:buNone/>
            </a:pPr>
            <a:r>
              <a:rPr lang="en-US" sz="3200" dirty="0"/>
              <a:t>645 SF – Backstage Space</a:t>
            </a:r>
          </a:p>
          <a:p>
            <a:pPr marL="457200" lvl="1" indent="0">
              <a:buNone/>
            </a:pPr>
            <a:endParaRPr lang="en-US" sz="3200" dirty="0"/>
          </a:p>
          <a:p>
            <a:pPr marL="457200" lvl="1" indent="0">
              <a:buNone/>
            </a:pPr>
            <a:r>
              <a:rPr lang="en-US" sz="3200" dirty="0"/>
              <a:t>610 SF – Public Restrooms</a:t>
            </a:r>
          </a:p>
          <a:p>
            <a:pPr marL="457200" lvl="1" indent="0">
              <a:buNone/>
            </a:pPr>
            <a:endParaRPr lang="en-US" sz="3200" dirty="0"/>
          </a:p>
          <a:p>
            <a:pPr marL="457200" lvl="1" indent="0">
              <a:buNone/>
            </a:pPr>
            <a:r>
              <a:rPr lang="en-US" sz="3200" dirty="0"/>
              <a:t>350 SF – Storage Space</a:t>
            </a:r>
          </a:p>
          <a:p>
            <a:pPr marL="457200" lvl="1" indent="0">
              <a:buNone/>
            </a:pPr>
            <a:endParaRPr lang="en-US" sz="3200" dirty="0"/>
          </a:p>
          <a:p>
            <a:pPr marL="457200" lvl="1" indent="0">
              <a:buNone/>
            </a:pPr>
            <a:r>
              <a:rPr lang="en-US" sz="3200" dirty="0"/>
              <a:t>700 SF – Crawl Space Storage</a:t>
            </a:r>
          </a:p>
        </p:txBody>
      </p:sp>
      <p:cxnSp>
        <p:nvCxnSpPr>
          <p:cNvPr id="2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48571" y="2209249"/>
            <a:ext cx="0" cy="2506648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502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solar panel on a roof&#10;&#10;Description automatically generated with low confidence">
            <a:extLst>
              <a:ext uri="{FF2B5EF4-FFF2-40B4-BE49-F238E27FC236}">
                <a16:creationId xmlns:a16="http://schemas.microsoft.com/office/drawing/2014/main" id="{2337E6D1-D482-49AE-ABA8-60E6258802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0" r="11029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6E2D00-DFCA-4119-A4E1-473EBA653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615154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Roof Conditions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F4BA82-8FC4-482A-9308-10D88F01F8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7071" y="1690777"/>
            <a:ext cx="4016283" cy="4894053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The existing roof panels are approximately 24 years old. The sun’s radiation has removed the plasticizers from the panels making them brittle and subject to damage.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The panels can be replaced using the same type of double-wall, acrylic panels, solid acrylic or polycarbonate panels (preferably with a UV cap) or use impact rated glass panels.</a:t>
            </a:r>
          </a:p>
        </p:txBody>
      </p:sp>
    </p:spTree>
    <p:extLst>
      <p:ext uri="{BB962C8B-B14F-4D97-AF65-F5344CB8AC3E}">
        <p14:creationId xmlns:p14="http://schemas.microsoft.com/office/powerpoint/2010/main" val="2003935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A7E16-8E54-4CA2-B6D4-4026DBDCA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287547"/>
            <a:ext cx="3932237" cy="960976"/>
          </a:xfrm>
        </p:spPr>
        <p:txBody>
          <a:bodyPr/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Exterior Conditions 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C045994-29D3-4C0B-BC2F-8DD5CB82B8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68411" y="-9770"/>
            <a:ext cx="3428000" cy="328151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2740F7-D8D5-41EA-A77D-02E9EA5371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7222" y="1365951"/>
            <a:ext cx="3932237" cy="5345399"/>
          </a:xfrm>
        </p:spPr>
        <p:txBody>
          <a:bodyPr>
            <a:no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100" dirty="0"/>
              <a:t>All the existing walls need to be pressured washed, painted, and sealed. Large cracks must be repaired.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100" dirty="0"/>
              <a:t>All exterior painted surfaces need to be repainted.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100" dirty="0"/>
              <a:t>Patch and repair any concrete areas with existing damage.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100" dirty="0"/>
              <a:t>For structural steel, remove all existing coatings down to the bare steel. Clean/remove all corrosion/rust from structural steel. Treat steel with weather </a:t>
            </a:r>
            <a:r>
              <a:rPr lang="en-US" sz="2100" dirty="0" err="1"/>
              <a:t>protective,corrosion</a:t>
            </a:r>
            <a:r>
              <a:rPr lang="en-US" sz="2100" dirty="0"/>
              <a:t> protective, coating prior to repainting.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10C8E6-81B2-4A77-A937-D3D1B85F1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511" y="-19540"/>
            <a:ext cx="3428756" cy="33010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A4426E-2441-452A-A93E-0B8B8E718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4000" y="3576485"/>
            <a:ext cx="3428000" cy="32815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F7A92B-F834-4712-9DC0-D4DB72842F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8411" y="3576484"/>
            <a:ext cx="3420122" cy="328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91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A7E16-8E54-4CA2-B6D4-4026DBDCA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287547"/>
            <a:ext cx="3932237" cy="960976"/>
          </a:xfrm>
        </p:spPr>
        <p:txBody>
          <a:bodyPr/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Interior Conditions 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2740F7-D8D5-41EA-A77D-02E9EA5371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7222" y="1365951"/>
            <a:ext cx="3932237" cy="5345399"/>
          </a:xfrm>
        </p:spPr>
        <p:txBody>
          <a:bodyPr>
            <a:no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100" dirty="0"/>
              <a:t>Remove existing drywall and provide new drywall ceiling and walls. Paint and seal all surfaces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100" dirty="0"/>
              <a:t>Patch and repair flooring throughout the facility. New topcoat dressing.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100" dirty="0"/>
              <a:t>Replace all doors and frames throughout the facility.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100" dirty="0"/>
              <a:t>Upgrade and replace electrical throughout the facility.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EB1250-0966-4D29-BFB7-800E58873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411" y="0"/>
            <a:ext cx="3420122" cy="33010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34F859-0829-48BF-AFE2-902F9B56C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5286" y="0"/>
            <a:ext cx="3396714" cy="32815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7A8F53-6E32-4A4B-B567-0CDAF7D53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8411" y="3590964"/>
            <a:ext cx="3420122" cy="33010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09EA4B-BDA3-41F9-B00C-B06A45C971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5286" y="3556944"/>
            <a:ext cx="3420122" cy="330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49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213B9B-3366-4F01-9B0F-011DBF406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37" y="957695"/>
            <a:ext cx="3494362" cy="4930246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kern="12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Summary</a:t>
            </a:r>
            <a:br>
              <a:rPr lang="en-US" kern="12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Maintenance </a:t>
            </a:r>
            <a:br>
              <a:rPr lang="en-US" kern="12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Costs</a:t>
            </a:r>
            <a:endParaRPr lang="en-US" kern="1200" dirty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824B0-6370-4C3A-A081-1269037D8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031" y="710835"/>
            <a:ext cx="6377769" cy="4930246"/>
          </a:xfrm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endParaRPr lang="en-US" sz="4000" dirty="0"/>
          </a:p>
          <a:p>
            <a:pPr marL="457200" lvl="1" indent="0">
              <a:buNone/>
            </a:pPr>
            <a:r>
              <a:rPr lang="en-US" sz="3200" dirty="0"/>
              <a:t>$450,000 – Roof Replacement </a:t>
            </a:r>
          </a:p>
          <a:p>
            <a:pPr marL="457200" lvl="1" indent="0">
              <a:buNone/>
            </a:pPr>
            <a:endParaRPr lang="en-US" sz="3200" dirty="0"/>
          </a:p>
          <a:p>
            <a:pPr marL="457200" lvl="1" indent="0">
              <a:buNone/>
            </a:pPr>
            <a:r>
              <a:rPr lang="en-US" sz="3200" dirty="0"/>
              <a:t>$300,000 – Exterior Repairs </a:t>
            </a:r>
          </a:p>
          <a:p>
            <a:pPr marL="457200" lvl="1" indent="0">
              <a:buNone/>
            </a:pPr>
            <a:endParaRPr lang="en-US" sz="3200" dirty="0"/>
          </a:p>
          <a:p>
            <a:pPr marL="457200" lvl="1" indent="0">
              <a:buNone/>
            </a:pPr>
            <a:r>
              <a:rPr lang="en-US" sz="3200" dirty="0"/>
              <a:t>$150,000 – Interior Repairs</a:t>
            </a:r>
          </a:p>
          <a:p>
            <a:pPr marL="457200" lvl="1" indent="0">
              <a:buNone/>
            </a:pPr>
            <a:endParaRPr lang="en-US" sz="3200" dirty="0"/>
          </a:p>
          <a:p>
            <a:pPr marL="457200" lvl="1" indent="0">
              <a:buNone/>
            </a:pPr>
            <a:r>
              <a:rPr lang="en-US" sz="3200" dirty="0"/>
              <a:t>$250,000 – Soft Costs</a:t>
            </a:r>
          </a:p>
          <a:p>
            <a:pPr marL="457200" lvl="1" indent="0">
              <a:buNone/>
            </a:pPr>
            <a:endParaRPr lang="en-US" sz="3200" dirty="0"/>
          </a:p>
          <a:p>
            <a:pPr marL="457200" lvl="1" indent="0">
              <a:buNone/>
            </a:pPr>
            <a:r>
              <a:rPr lang="en-US" sz="3200" b="1" dirty="0"/>
              <a:t>$1,150,000 – Total </a:t>
            </a:r>
          </a:p>
        </p:txBody>
      </p:sp>
      <p:cxnSp>
        <p:nvCxnSpPr>
          <p:cNvPr id="2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48571" y="2209249"/>
            <a:ext cx="0" cy="2506648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7148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337E6D1-D482-49AE-ABA8-60E6258802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9" r="15739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6E2D00-DFCA-4119-A4E1-473EBA653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672" y="359374"/>
            <a:ext cx="3929331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Facility Upgrades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F4BA82-8FC4-482A-9308-10D88F01F8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5669" y="1713781"/>
            <a:ext cx="3559835" cy="4894053"/>
          </a:xfrm>
        </p:spPr>
        <p:txBody>
          <a:bodyPr vert="horz" lIns="91440" tIns="45720" rIns="91440" bIns="45720" rtlCol="0">
            <a:normAutofit/>
          </a:bodyPr>
          <a:lstStyle/>
          <a:p>
            <a:pPr marL="283464" indent="-283464" algn="just">
              <a:buFont typeface="Arial" panose="020B0604020202020204" pitchFamily="34" charset="0"/>
              <a:buChar char="•"/>
            </a:pPr>
            <a:r>
              <a:rPr lang="en-US" sz="2000" dirty="0"/>
              <a:t>The current bandshell does not provide important elements needed for modern performances and events. Most importantly, needed ADA improvements.</a:t>
            </a:r>
          </a:p>
          <a:p>
            <a:pPr marL="283464" indent="-283464" algn="just">
              <a:buFont typeface="Arial" panose="020B0604020202020204" pitchFamily="34" charset="0"/>
              <a:buChar char="•"/>
            </a:pPr>
            <a:r>
              <a:rPr lang="en-US" sz="2000" dirty="0"/>
              <a:t>Sound system electrical, acoustical paneling, and back of house power capabilities. </a:t>
            </a:r>
          </a:p>
          <a:p>
            <a:pPr marL="283464" indent="-283464" algn="just">
              <a:buFont typeface="Arial" panose="020B0604020202020204" pitchFamily="34" charset="0"/>
              <a:buChar char="•"/>
            </a:pPr>
            <a:r>
              <a:rPr lang="en-US" sz="2000" dirty="0"/>
              <a:t>Lighting improvements and controls. </a:t>
            </a:r>
          </a:p>
          <a:p>
            <a:pPr marL="283464" indent="-283464" algn="just">
              <a:buFont typeface="Arial" panose="020B0604020202020204" pitchFamily="34" charset="0"/>
              <a:buChar char="•"/>
            </a:pPr>
            <a:r>
              <a:rPr lang="en-US" sz="2000" dirty="0"/>
              <a:t>Back of house upgrades include AC and restroom facility.</a:t>
            </a:r>
          </a:p>
        </p:txBody>
      </p:sp>
    </p:spTree>
    <p:extLst>
      <p:ext uri="{BB962C8B-B14F-4D97-AF65-F5344CB8AC3E}">
        <p14:creationId xmlns:p14="http://schemas.microsoft.com/office/powerpoint/2010/main" val="2477627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213B9B-3366-4F01-9B0F-011DBF406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37" y="957695"/>
            <a:ext cx="3494362" cy="4930246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kern="12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Summary</a:t>
            </a:r>
            <a:br>
              <a:rPr lang="en-US" kern="12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Upgrade </a:t>
            </a:r>
            <a:br>
              <a:rPr lang="en-US" kern="12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Costs</a:t>
            </a:r>
            <a:endParaRPr lang="en-US" kern="1200" dirty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824B0-6370-4C3A-A081-1269037D8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031" y="710834"/>
            <a:ext cx="6511194" cy="5373663"/>
          </a:xfrm>
        </p:spPr>
        <p:txBody>
          <a:bodyPr anchor="ctr">
            <a:normAutofit fontScale="85000" lnSpcReduction="20000"/>
          </a:bodyPr>
          <a:lstStyle/>
          <a:p>
            <a:pPr marL="0" indent="0" algn="ctr">
              <a:buNone/>
            </a:pPr>
            <a:endParaRPr lang="en-US" sz="4000" dirty="0"/>
          </a:p>
          <a:p>
            <a:pPr marL="457200" lvl="1" indent="0">
              <a:buNone/>
            </a:pPr>
            <a:r>
              <a:rPr lang="en-US" sz="3200" dirty="0"/>
              <a:t>$200,000 – ADA Improvements</a:t>
            </a:r>
          </a:p>
          <a:p>
            <a:pPr marL="457200" lvl="1" indent="0">
              <a:buNone/>
            </a:pPr>
            <a:endParaRPr lang="en-US" sz="3200" dirty="0"/>
          </a:p>
          <a:p>
            <a:pPr marL="457200" lvl="1" indent="0">
              <a:buNone/>
            </a:pPr>
            <a:r>
              <a:rPr lang="en-US" sz="3200" dirty="0"/>
              <a:t>$160,000 – Sound System &amp; Electrical</a:t>
            </a:r>
          </a:p>
          <a:p>
            <a:pPr marL="457200" lvl="1" indent="0">
              <a:buNone/>
            </a:pPr>
            <a:endParaRPr lang="en-US" sz="3200" dirty="0"/>
          </a:p>
          <a:p>
            <a:pPr marL="457200" lvl="1" indent="0">
              <a:buNone/>
            </a:pPr>
            <a:r>
              <a:rPr lang="en-US" sz="3200" dirty="0"/>
              <a:t>$100,000 – Acoustical Upgrades </a:t>
            </a:r>
          </a:p>
          <a:p>
            <a:pPr marL="457200" lvl="1" indent="0">
              <a:buNone/>
            </a:pPr>
            <a:endParaRPr lang="en-US" sz="3200" dirty="0"/>
          </a:p>
          <a:p>
            <a:pPr marL="457200" lvl="1" indent="0">
              <a:buNone/>
            </a:pPr>
            <a:r>
              <a:rPr lang="en-US" sz="3200" dirty="0"/>
              <a:t>$150,000 – Lighting </a:t>
            </a:r>
          </a:p>
          <a:p>
            <a:pPr marL="457200" lvl="1" indent="0">
              <a:buNone/>
            </a:pPr>
            <a:endParaRPr lang="en-US" sz="3200" dirty="0"/>
          </a:p>
          <a:p>
            <a:pPr marL="457200" lvl="1" indent="0">
              <a:buNone/>
            </a:pPr>
            <a:r>
              <a:rPr lang="en-US" sz="3200" dirty="0"/>
              <a:t>$90,000 – Back of House</a:t>
            </a:r>
          </a:p>
          <a:p>
            <a:pPr marL="457200" lvl="1" indent="0">
              <a:buNone/>
            </a:pPr>
            <a:endParaRPr lang="en-US" sz="3200" dirty="0"/>
          </a:p>
          <a:p>
            <a:pPr marL="457200" lvl="1" indent="0">
              <a:buNone/>
            </a:pPr>
            <a:r>
              <a:rPr lang="en-US" sz="3200" dirty="0"/>
              <a:t>$100,000 – Soft Costs </a:t>
            </a:r>
          </a:p>
          <a:p>
            <a:pPr marL="457200" lvl="1" indent="0">
              <a:buNone/>
            </a:pPr>
            <a:endParaRPr lang="en-US" sz="3200" dirty="0"/>
          </a:p>
          <a:p>
            <a:pPr marL="457200" lvl="1" indent="0">
              <a:buNone/>
            </a:pPr>
            <a:r>
              <a:rPr lang="en-US" sz="3200" b="1" dirty="0"/>
              <a:t>$800,000 – Total </a:t>
            </a:r>
          </a:p>
        </p:txBody>
      </p:sp>
      <p:cxnSp>
        <p:nvCxnSpPr>
          <p:cNvPr id="2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48571" y="2209249"/>
            <a:ext cx="0" cy="2506648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133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F9EB9F2-07E2-4D64-BBD8-BB5B217F1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654974-92BC-43B0-8E6F-D4057FC92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965199"/>
            <a:ext cx="6766078" cy="49276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Thank You – </a:t>
            </a:r>
            <a:r>
              <a:rPr lang="en-US" sz="5400" b="1" kern="12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Questions?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0C57C7C-DFE9-4A1E-B7A9-DF40E633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8160" y="2057399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92561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</TotalTime>
  <Words>355</Words>
  <Application>Microsoft Office PowerPoint</Application>
  <PresentationFormat>Widescreen</PresentationFormat>
  <Paragraphs>57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Williams Park Bandshell Improvements </vt:lpstr>
      <vt:lpstr>Existing Bandshell Facility </vt:lpstr>
      <vt:lpstr>Roof Conditions </vt:lpstr>
      <vt:lpstr>Exterior Conditions </vt:lpstr>
      <vt:lpstr>Interior Conditions </vt:lpstr>
      <vt:lpstr>Summary Maintenance  Costs</vt:lpstr>
      <vt:lpstr>Facility Upgrades</vt:lpstr>
      <vt:lpstr>Summary Upgrade  Costs</vt:lpstr>
      <vt:lpstr>Thank You – Questions?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Williams Park Bandshell Improvements </dc:title>
  <dc:creator>Bryan M. Eichler</dc:creator>
  <cp:lastModifiedBy>Bryan M. Eichler</cp:lastModifiedBy>
  <cp:revision>5</cp:revision>
  <dcterms:created xsi:type="dcterms:W3CDTF">2022-02-09T00:11:03Z</dcterms:created>
  <dcterms:modified xsi:type="dcterms:W3CDTF">2023-01-04T19:57:25Z</dcterms:modified>
</cp:coreProperties>
</file>